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2AB0C866-E9BB-456A-B78C-62C2C9151B99}">
          <p14:sldIdLst>
            <p14:sldId id="256"/>
            <p14:sldId id="257"/>
            <p14:sldId id="264"/>
            <p14:sldId id="258"/>
            <p14:sldId id="259"/>
            <p14:sldId id="260"/>
            <p14:sldId id="261"/>
            <p14:sldId id="262"/>
            <p14:sldId id="263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00"/>
    <a:srgbClr val="2C8AA1"/>
    <a:srgbClr val="3D93A8"/>
    <a:srgbClr val="469A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9D57C-6647-4707-80F7-C0146979E1B5}" type="datetimeFigureOut">
              <a:rPr lang="tr-TR" smtClean="0"/>
              <a:t>1.08.2025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C8192-7DC8-46B4-8061-9230E7EDC4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867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9960-406F-4187-A0E6-BD19C684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326" y="919716"/>
            <a:ext cx="8504275" cy="355127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7E7FE-647D-4B2F-BA13-AB3ED4C5C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326" y="4795284"/>
            <a:ext cx="8504275" cy="1084522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16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F785-E0A7-4496-A5BA-49B0156F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4706" y="6433202"/>
            <a:ext cx="2426446" cy="367841"/>
          </a:xfrm>
        </p:spPr>
        <p:txBody>
          <a:bodyPr/>
          <a:lstStyle/>
          <a:p>
            <a:fld id="{BF0D85B2-AD13-4E0B-BF48-5E0896DE2B87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2C627-38A1-4A14-8822-D8D33751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BE346-5F34-48CD-8928-DA8567AED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3203"/>
            <a:ext cx="702781" cy="367842"/>
          </a:xfrm>
        </p:spPr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0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05F0-2B44-47BC-86B3-58E2C7080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A5B5DA-7628-4AC1-8EAE-5010C2A98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4E7C3-7830-49F3-9F45-4B2F2B4CA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52075-9CB4-49E2-B6C7-8A377648E691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E328-AD12-449C-BE6E-76DF005E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F374F-390D-49D8-A7C8-5BEFA3532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50F530-2925-4F98-89EC-95C2EC47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79366-3281-483D-8731-0D01B2B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ED8B2-BE7F-4417-8A8A-A95C8BB70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BB36B-B1BC-4C1C-B00F-8D954831FAED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A0D96-671F-4A85-89C6-946624CB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BA434-2E32-4719-B45C-0490D685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6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839C-7D7A-49F1-8BFE-85C6C7D7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590668"/>
            <a:ext cx="9914859" cy="13290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748DC-EBB9-44C6-8566-38F87FF7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19673"/>
            <a:ext cx="9914860" cy="412331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42198-F50F-4C8A-9BD9-4CC3950F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23285" y="6434524"/>
            <a:ext cx="2067867" cy="3651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7052CD8A-2157-4D1C-8929-9917A259346C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2F5AB-D8C6-4AE1-8FAE-CD0499CB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736" y="6437376"/>
            <a:ext cx="3775914" cy="365125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C58D8-B582-4DB3-A94D-056240199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91152" y="6434524"/>
            <a:ext cx="69326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94B-011C-4B13-8C12-E91BF7A40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20800"/>
            <a:ext cx="9144000" cy="3095813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6D5F3-887C-4A8F-842A-0294A9FB0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3999" y="4589463"/>
            <a:ext cx="91440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4588B-131A-42F3-B76C-62BD65E48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6BBF1-8A2D-44E7-8565-C7242F82623B}" type="datetime1">
              <a:rPr lang="en-US" smtClean="0"/>
              <a:t>8/1/2025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1AB28-20BD-4CD8-9840-985C3EDB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3C85C-3801-46F0-A100-616F5F2F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1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5CB06-0454-4BF1-8011-F8B1A9595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20A70-D33B-4461-B74C-3F59ADB16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08813" y="2163725"/>
            <a:ext cx="4610986" cy="401323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81BDF9-836E-431C-8EFA-417A9BEE9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260" y="2163725"/>
            <a:ext cx="4853763" cy="40132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D9F59-B591-4E2F-899E-3CA78CE82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52D2A-14FE-4D3D-8B60-83852C5BD51C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CFD12-B3EC-432C-B264-8AB571CAA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3CBBA-71B3-4857-80E7-525E89FD9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2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51886-4F39-4E3E-948D-DBC73F267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C7B2A-B6BE-46FD-9278-A5246BF7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E85295-E4B5-4D75-954F-B07A2F4CA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5623"/>
            <a:ext cx="5157787" cy="355403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7ABF0-C78D-4589-8FA5-0D6238B4B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4064-2E0A-4FC3-837B-14EC0EF3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5623"/>
            <a:ext cx="5183188" cy="3554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E3C169-8D29-4CC4-9581-748178F3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B652F-D149-400A-B33C-1BB4F781EA42}" type="datetime1">
              <a:rPr lang="en-US" smtClean="0"/>
              <a:t>8/1/2025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4EC709-AAD9-475C-AC6A-943A8E87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0C0E3E-587D-46EB-AAF5-011C137B0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6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3E062-B7F5-4D30-B416-1BBB4A7D0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DFF7A-EBD3-4FEB-8451-5D735506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277D-A774-454D-B782-63618D68CEF9}" type="datetime1">
              <a:rPr lang="en-US" smtClean="0"/>
              <a:t>8/1/2025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F54A2D-2C4B-4E1D-AC16-E3B1F1DD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11F373-DB96-4AEA-8E3E-7EDEA213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7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2485D4-41D3-4182-8DFE-2E0713EC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7350-D06C-4C6D-91B2-3350FDC820A9}" type="datetime1">
              <a:rPr lang="en-US" smtClean="0"/>
              <a:t>8/1/2025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753C5C-8415-4BF0-810D-A4C22F69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EBFEA-4321-48C4-9CA1-43517540C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2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09F8C-8071-4BE5-AD6F-C98F481D1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135B3-14BA-4A88-B6B3-88B77B1C6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C3A4D-5B69-44B4-B17F-770E83F0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1C41D-2A59-4512-8034-6DB705787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00481-314C-4205-9C69-6E2999B2E003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5C494-778C-4EE6-9402-242E1CDD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677B9-C338-4033-9AFE-B8B81C5D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1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B77DE-4C2E-476F-A419-57470FB66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9FD1A0-93AE-469A-ADDF-2453B64CAA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19C9C-EF97-4910-9419-6D7202609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A87172-A64E-4C38-82ED-2A7050B0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1B31-4162-4657-B598-6828AF500547}" type="datetime1">
              <a:rPr lang="en-US" smtClean="0"/>
              <a:t>8/1/2025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0C3E24-28E2-4512-BEA0-DAEC5E84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04F0D-DA84-434D-B136-BEE9FD80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6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7A08E557-10DB-421A-876E-1AE58F8E07C4}"/>
              </a:ext>
            </a:extLst>
          </p:cNvPr>
          <p:cNvSpPr/>
          <p:nvPr/>
        </p:nvSpPr>
        <p:spPr>
          <a:xfrm>
            <a:off x="8844703" y="3732560"/>
            <a:ext cx="3352193" cy="3125440"/>
          </a:xfrm>
          <a:custGeom>
            <a:avLst/>
            <a:gdLst>
              <a:gd name="connsiteX0" fmla="*/ 0 w 3352193"/>
              <a:gd name="connsiteY0" fmla="*/ 3125374 h 3125440"/>
              <a:gd name="connsiteX1" fmla="*/ 2579 w 3352193"/>
              <a:gd name="connsiteY1" fmla="*/ 3125440 h 3125440"/>
              <a:gd name="connsiteX2" fmla="*/ 0 w 3352193"/>
              <a:gd name="connsiteY2" fmla="*/ 3125440 h 3125440"/>
              <a:gd name="connsiteX3" fmla="*/ 3352193 w 3352193"/>
              <a:gd name="connsiteY3" fmla="*/ 0 h 3125440"/>
              <a:gd name="connsiteX4" fmla="*/ 3352193 w 3352193"/>
              <a:gd name="connsiteY4" fmla="*/ 3125440 h 3125440"/>
              <a:gd name="connsiteX5" fmla="*/ 2579 w 3352193"/>
              <a:gd name="connsiteY5" fmla="*/ 3125440 h 3125440"/>
              <a:gd name="connsiteX6" fmla="*/ 3348685 w 3352193"/>
              <a:gd name="connsiteY6" fmla="*/ 47035 h 312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52193" h="3125440">
                <a:moveTo>
                  <a:pt x="0" y="3125374"/>
                </a:moveTo>
                <a:lnTo>
                  <a:pt x="2579" y="3125440"/>
                </a:lnTo>
                <a:lnTo>
                  <a:pt x="0" y="3125440"/>
                </a:lnTo>
                <a:close/>
                <a:moveTo>
                  <a:pt x="3352193" y="0"/>
                </a:moveTo>
                <a:lnTo>
                  <a:pt x="3352193" y="3125440"/>
                </a:lnTo>
                <a:lnTo>
                  <a:pt x="2579" y="3125440"/>
                </a:lnTo>
                <a:cubicBezTo>
                  <a:pt x="1744073" y="3125440"/>
                  <a:pt x="3176441" y="1776129"/>
                  <a:pt x="3348685" y="47035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EBCA0-8609-4F35-8CA7-7AD35FDAC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5613" y="6434560"/>
            <a:ext cx="34280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pc="50" baseline="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A9639-38D2-4CD4-A861-F6B4C6CB9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775" y="590372"/>
            <a:ext cx="10202248" cy="13258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F00B1-16C1-47B3-A7A0-B71468312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8825" y="1916262"/>
            <a:ext cx="10192198" cy="4133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F9501-5B6B-4DAF-B59D-3C129ED80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17000" y="6433202"/>
            <a:ext cx="2374150" cy="367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spc="5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694B5B2-690D-47D7-82F7-A812645111AD}" type="datetime1">
              <a:rPr lang="en-US" smtClean="0"/>
              <a:t>8/1/2025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85DBD-B7AE-41D8-8CF1-B21CD58E1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1150" y="6433203"/>
            <a:ext cx="693263" cy="3678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FFFFF"/>
                </a:solidFill>
                <a:latin typeface="+mj-lt"/>
              </a:defRPr>
            </a:lvl1pPr>
          </a:lstStyle>
          <a:p>
            <a:fld id="{08AB70BE-1769-45B8-85A6-0C837432C7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6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5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2736">
          <p15:clr>
            <a:srgbClr val="F26B43"/>
          </p15:clr>
        </p15:guide>
        <p15:guide id="4" orient="horz" pos="3312">
          <p15:clr>
            <a:srgbClr val="F26B43"/>
          </p15:clr>
        </p15:guide>
        <p15:guide id="5" orient="horz" pos="432">
          <p15:clr>
            <a:srgbClr val="F26B43"/>
          </p15:clr>
        </p15:guide>
        <p15:guide id="7" pos="4416">
          <p15:clr>
            <a:srgbClr val="F26B43"/>
          </p15:clr>
        </p15:guide>
        <p15:guide id="8" pos="5568">
          <p15:clr>
            <a:srgbClr val="F26B43"/>
          </p15:clr>
        </p15:guide>
        <p15:guide id="9" pos="7296">
          <p15:clr>
            <a:srgbClr val="F26B43"/>
          </p15:clr>
        </p15:guide>
        <p15:guide id="10" pos="2688">
          <p15:clr>
            <a:srgbClr val="F26B43"/>
          </p15:clr>
        </p15:guide>
        <p15:guide id="11" pos="1536">
          <p15:clr>
            <a:srgbClr val="F26B43"/>
          </p15:clr>
        </p15:guide>
        <p15:guide id="12" pos="384">
          <p15:clr>
            <a:srgbClr val="F26B43"/>
          </p15:clr>
        </p15:guide>
        <p15:guide id="13" pos="2112">
          <p15:clr>
            <a:srgbClr val="F26B43"/>
          </p15:clr>
        </p15:guide>
        <p15:guide id="14" pos="4992">
          <p15:clr>
            <a:srgbClr val="F26B43"/>
          </p15:clr>
        </p15:guide>
        <p15:guide id="15" pos="6720">
          <p15:clr>
            <a:srgbClr val="F26B43"/>
          </p15:clr>
        </p15:guide>
        <p15:guide id="16" pos="960">
          <p15:clr>
            <a:srgbClr val="F26B43"/>
          </p15:clr>
        </p15:guide>
        <p15:guide id="17" pos="3264">
          <p15:clr>
            <a:srgbClr val="F26B43"/>
          </p15:clr>
        </p15:guide>
        <p15:guide id="18" orient="horz" pos="1008">
          <p15:clr>
            <a:srgbClr val="F26B43"/>
          </p15:clr>
        </p15:guide>
        <p15:guide id="19" orient="horz" pos="3888">
          <p15:clr>
            <a:srgbClr val="F26B43"/>
          </p15:clr>
        </p15:guide>
        <p15:guide id="20" pos="6144">
          <p15:clr>
            <a:srgbClr val="F26B43"/>
          </p15:clr>
        </p15:guide>
        <p15:guide id="21" orient="horz" pos="1584">
          <p15:clr>
            <a:srgbClr val="F26B43"/>
          </p15:clr>
        </p15:guide>
        <p15:guide id="22" pos="576">
          <p15:clr>
            <a:srgbClr val="F26B43"/>
          </p15:clr>
        </p15:guide>
        <p15:guide id="23" pos="7104">
          <p15:clr>
            <a:srgbClr val="F26B43"/>
          </p15:clr>
        </p15:guide>
        <p15:guide id="24" pos="768">
          <p15:clr>
            <a:srgbClr val="F26B43"/>
          </p15:clr>
        </p15:guide>
        <p15:guide id="25" pos="69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E6BC606A-70AB-55C5-3019-04A855B3C42D}"/>
              </a:ext>
            </a:extLst>
          </p:cNvPr>
          <p:cNvSpPr/>
          <p:nvPr/>
        </p:nvSpPr>
        <p:spPr>
          <a:xfrm>
            <a:off x="1358462" y="2576982"/>
            <a:ext cx="9475076" cy="2128351"/>
          </a:xfrm>
          <a:prstGeom prst="roundRect">
            <a:avLst/>
          </a:prstGeom>
          <a:solidFill>
            <a:srgbClr val="FF6100"/>
          </a:solidFill>
          <a:ln w="57150">
            <a:solidFill>
              <a:srgbClr val="2C8AA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33FD5F15-7686-97BC-9910-BA8319368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121" y="253492"/>
            <a:ext cx="2496681" cy="1270212"/>
          </a:xfrm>
          <a:prstGeom prst="rect">
            <a:avLst/>
          </a:prstGeom>
          <a:noFill/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4E864BA-067A-5CBF-765F-5D7E8270DBB1}"/>
              </a:ext>
            </a:extLst>
          </p:cNvPr>
          <p:cNvSpPr txBox="1">
            <a:spLocks/>
          </p:cNvSpPr>
          <p:nvPr/>
        </p:nvSpPr>
        <p:spPr>
          <a:xfrm>
            <a:off x="1358462" y="3209561"/>
            <a:ext cx="9475076" cy="85500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54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Bildiri Başlığı </a:t>
            </a:r>
            <a:endParaRPr lang="tr-TR" dirty="0">
              <a:solidFill>
                <a:schemeClr val="bg2"/>
              </a:solidFill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38AF4FB-0420-111B-3D6C-22E0E3A8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F9B4CCA4-2FC9-EA16-8D61-F6FAA7C4631D}"/>
              </a:ext>
            </a:extLst>
          </p:cNvPr>
          <p:cNvCxnSpPr>
            <a:cxnSpLocks/>
          </p:cNvCxnSpPr>
          <p:nvPr/>
        </p:nvCxnSpPr>
        <p:spPr>
          <a:xfrm>
            <a:off x="2803039" y="957477"/>
            <a:ext cx="7252140" cy="0"/>
          </a:xfrm>
          <a:prstGeom prst="line">
            <a:avLst/>
          </a:prstGeom>
          <a:ln w="76200">
            <a:solidFill>
              <a:srgbClr val="3D93A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132123D9-EB24-965F-41EE-14AC79BD4B9B}"/>
              </a:ext>
            </a:extLst>
          </p:cNvPr>
          <p:cNvSpPr txBox="1">
            <a:spLocks/>
          </p:cNvSpPr>
          <p:nvPr/>
        </p:nvSpPr>
        <p:spPr>
          <a:xfrm>
            <a:off x="2661491" y="485320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XI. </a:t>
            </a:r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ULUSLARARASI EĞİTİM VE SOSYAL BİLİMLER KONGRESİ </a:t>
            </a:r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2025</a:t>
            </a:r>
            <a:endParaRPr lang="tr-TR" sz="18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50FDBF4-2CD2-46DA-BC04-9309D8282636}"/>
              </a:ext>
            </a:extLst>
          </p:cNvPr>
          <p:cNvSpPr txBox="1">
            <a:spLocks/>
          </p:cNvSpPr>
          <p:nvPr/>
        </p:nvSpPr>
        <p:spPr>
          <a:xfrm>
            <a:off x="2960697" y="94171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18-20 Eylül 2025 / Gaziantep - Türkiye</a:t>
            </a:r>
            <a:endParaRPr lang="tr-TR" sz="1800" b="1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8A76A9C-6F86-56D8-BD34-2759A9C50AD6}"/>
              </a:ext>
            </a:extLst>
          </p:cNvPr>
          <p:cNvSpPr txBox="1"/>
          <p:nvPr/>
        </p:nvSpPr>
        <p:spPr>
          <a:xfrm>
            <a:off x="1358462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  <p:sp>
        <p:nvSpPr>
          <p:cNvPr id="22" name="Metin kutusu 21">
            <a:extLst>
              <a:ext uri="{FF2B5EF4-FFF2-40B4-BE49-F238E27FC236}">
                <a16:creationId xmlns:a16="http://schemas.microsoft.com/office/drawing/2014/main" id="{CC9A9698-BD46-2B24-6473-589B3AF38961}"/>
              </a:ext>
            </a:extLst>
          </p:cNvPr>
          <p:cNvSpPr txBox="1"/>
          <p:nvPr/>
        </p:nvSpPr>
        <p:spPr>
          <a:xfrm>
            <a:off x="4786996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7AF578DC-9350-2A8C-DE4E-88D4B6BE6587}"/>
              </a:ext>
            </a:extLst>
          </p:cNvPr>
          <p:cNvSpPr txBox="1"/>
          <p:nvPr/>
        </p:nvSpPr>
        <p:spPr>
          <a:xfrm>
            <a:off x="8215530" y="5421989"/>
            <a:ext cx="2397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Yazarın Adı Soyadı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Görev yaptığı kurum</a:t>
            </a:r>
          </a:p>
          <a:p>
            <a:pPr algn="ctr"/>
            <a:r>
              <a:rPr 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E-posta adresi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216" y="253492"/>
            <a:ext cx="2328784" cy="114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919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E6BC606A-70AB-55C5-3019-04A855B3C42D}"/>
              </a:ext>
            </a:extLst>
          </p:cNvPr>
          <p:cNvSpPr/>
          <p:nvPr/>
        </p:nvSpPr>
        <p:spPr>
          <a:xfrm>
            <a:off x="1358462" y="2576982"/>
            <a:ext cx="9475076" cy="2128351"/>
          </a:xfrm>
          <a:prstGeom prst="roundRect">
            <a:avLst/>
          </a:prstGeom>
          <a:solidFill>
            <a:srgbClr val="FF6100"/>
          </a:solidFill>
          <a:ln w="57150">
            <a:solidFill>
              <a:srgbClr val="2C8AA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33FD5F15-7686-97BC-9910-BA83193683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780" y="268442"/>
            <a:ext cx="2601308" cy="1323442"/>
          </a:xfrm>
          <a:prstGeom prst="rect">
            <a:avLst/>
          </a:prstGeom>
          <a:noFill/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24E864BA-067A-5CBF-765F-5D7E8270DBB1}"/>
              </a:ext>
            </a:extLst>
          </p:cNvPr>
          <p:cNvSpPr txBox="1">
            <a:spLocks/>
          </p:cNvSpPr>
          <p:nvPr/>
        </p:nvSpPr>
        <p:spPr>
          <a:xfrm>
            <a:off x="1358462" y="2909003"/>
            <a:ext cx="9475076" cy="14643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7200" dirty="0">
                <a:solidFill>
                  <a:schemeClr val="bg2"/>
                </a:solidFill>
                <a:latin typeface="Segoe Print" panose="02000600000000000000" pitchFamily="2" charset="0"/>
                <a:ea typeface="Tahoma" panose="020B0604030504040204" pitchFamily="34" charset="0"/>
                <a:cs typeface="Tahoma" panose="020B0604030504040204" pitchFamily="34" charset="0"/>
              </a:rPr>
              <a:t>TEŞEKKÜRLER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438AF4FB-0420-111B-3D6C-22E0E3A80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F9B4CCA4-2FC9-EA16-8D61-F6FAA7C4631D}"/>
              </a:ext>
            </a:extLst>
          </p:cNvPr>
          <p:cNvCxnSpPr>
            <a:cxnSpLocks/>
          </p:cNvCxnSpPr>
          <p:nvPr/>
        </p:nvCxnSpPr>
        <p:spPr>
          <a:xfrm>
            <a:off x="2855592" y="930163"/>
            <a:ext cx="7252140" cy="0"/>
          </a:xfrm>
          <a:prstGeom prst="line">
            <a:avLst/>
          </a:prstGeom>
          <a:ln w="76200">
            <a:solidFill>
              <a:srgbClr val="3D93A8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132123D9-EB24-965F-41EE-14AC79BD4B9B}"/>
              </a:ext>
            </a:extLst>
          </p:cNvPr>
          <p:cNvSpPr txBox="1">
            <a:spLocks/>
          </p:cNvSpPr>
          <p:nvPr/>
        </p:nvSpPr>
        <p:spPr>
          <a:xfrm>
            <a:off x="2908144" y="47663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XI. </a:t>
            </a:r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ULUSLARARASI EĞİTİM VE SOSYAL BİLİMLER KONGRESİ </a:t>
            </a:r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2025</a:t>
            </a:r>
            <a:endParaRPr lang="tr-TR" sz="1800" b="1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50FDBF4-2CD2-46DA-BC04-9309D8282636}"/>
              </a:ext>
            </a:extLst>
          </p:cNvPr>
          <p:cNvSpPr txBox="1">
            <a:spLocks/>
          </p:cNvSpPr>
          <p:nvPr/>
        </p:nvSpPr>
        <p:spPr>
          <a:xfrm>
            <a:off x="2960697" y="941714"/>
            <a:ext cx="7147035" cy="4058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18-20 Eylül 2025 </a:t>
            </a:r>
            <a:r>
              <a:rPr lang="tr-TR" altLang="en-US" sz="1800" b="1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tr-TR" altLang="en-US" sz="1800" b="1" dirty="0" smtClean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Gaziantep - Türkiye</a:t>
            </a:r>
            <a:endParaRPr lang="tr-TR" sz="1800" b="1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216" y="268442"/>
            <a:ext cx="2328784" cy="114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01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 Sunusu Hazırlama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 fontScale="85000" lnSpcReduction="10000"/>
          </a:bodyPr>
          <a:lstStyle/>
          <a:p>
            <a:pPr algn="ctr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Önemli Not:  Toplam sunu süresi 15 dakikadır: </a:t>
            </a:r>
          </a:p>
          <a:p>
            <a:pPr algn="ctr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800" dirty="0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(Sunu 10 dakika, Soru-cevap 5 dakika</a:t>
            </a:r>
            <a:r>
              <a:rPr lang="tr-TR" altLang="en-US" sz="28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Vurgulanacak tüm notlar ve önemli noktalar buraya eklenebilir. 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Slaytlarınızı metinle doldurmayınız. 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Wingdings 3" panose="05040102010807070707" pitchFamily="18" charset="2"/>
              <a:buChar char=""/>
              <a:defRPr/>
            </a:pPr>
            <a:r>
              <a:rPr lang="tr-TR" altLang="en-US" sz="2400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Slayttan okumanın genel olarak iyi bir uygulama olmadığını unutmayınız.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Sunum için size verilen süreyi dikkate alınız (10 dakika sunu, 5 dakika soru ve cevap).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Sunumunuzda katılımcılara vermek istediğiniz mesajın açık ve net olmasına dikkat ediniz.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Sunu içeriğini-planını paylaşınız.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Metin alanında yalnızca çok önemli bilgiyi veriniz (</a:t>
            </a: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Her slaytta 7 satır, her satırda 7 kelime kuralı</a:t>
            </a: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Slaytlarınızda katılımcıların dikkatini  başka yöne çekecek ilgisiz şekil ve animasyonlar kullanmayınız.</a:t>
            </a:r>
          </a:p>
          <a:p>
            <a:pPr algn="just"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ahoma" panose="020B0604030504040204" pitchFamily="34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Sesinizi etkili kullanınız.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33FA80E-C053-CCCF-05A2-145009D6B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70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Sunu Akışı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Giriş</a:t>
            </a:r>
          </a:p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  <a:p>
            <a:pPr eaLnBrk="1" hangingPunct="1">
              <a:spcBef>
                <a:spcPts val="1000"/>
              </a:spcBef>
              <a:buClr>
                <a:srgbClr val="A53010"/>
              </a:buClr>
              <a:buSzPct val="100000"/>
              <a:buFont typeface="Times New Roman" panose="02020603050405020304" pitchFamily="18" charset="0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Yöntem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3.1. Araştırma Deseni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3.2. Örneklem/Araştırma Grubu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3.3. Veri Toplama Aracı ve Uygulama</a:t>
            </a:r>
          </a:p>
          <a:p>
            <a:pPr lvl="1" indent="0" eaLnBrk="1" hangingPunct="1">
              <a:spcBef>
                <a:spcPts val="1000"/>
              </a:spcBef>
              <a:buSzPct val="100000"/>
              <a:defRPr/>
            </a:pPr>
            <a:r>
              <a:rPr lang="tr-TR" altLang="en-US" sz="2000" i="1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3.4. Verilerin Analizi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Bulgular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Sonuç ve Öneriler</a:t>
            </a:r>
          </a:p>
          <a:p>
            <a:pPr marL="457200" indent="-457200" eaLnBrk="1" hangingPunct="1">
              <a:spcBef>
                <a:spcPts val="1000"/>
              </a:spcBef>
              <a:buClr>
                <a:schemeClr val="accent3"/>
              </a:buClr>
              <a:buSzPct val="100000"/>
              <a:buFont typeface="+mj-lt"/>
              <a:buAutoNum type="arabicPeriod"/>
              <a:defRPr/>
            </a:pPr>
            <a:r>
              <a:rPr lang="tr-TR" altLang="en-US" sz="2000" dirty="0">
                <a:solidFill>
                  <a:srgbClr val="40404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Kaynakça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7E4CF1D-5AD5-912E-9ECF-F250D58F5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5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Giriş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«konusu, sorunu, amacı ve önemi» açıklanmalıdır. Varsa sayıltılar (varsayımlar) ve sınırlılıklar (kısıtlar) da bu bölümde yer almalıdır.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43C84FA-BF95-39D1-E60D-15B99D38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18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Kavramsal / Kuramsal Çerçeve bölümünde,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Araştırmanın teorik temelleri ve literatürdeki konumu kısaca verilmelidir.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endParaRPr lang="tr-TR" altLang="tr-TR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5B3B002-6F2E-FBD9-FDA8-D5F03047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Yöntem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Çalışmanın yöntem bölümünde,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Araştırma modeli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Veri toplama yöntemi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Evren ve örneklem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Kullanılan istatistiksel teknik(</a:t>
            </a:r>
            <a:r>
              <a:rPr lang="tr-TR" altLang="tr-TR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ler</a:t>
            </a: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>
              <a:lnSpc>
                <a:spcPct val="150000"/>
              </a:lnSpc>
              <a:buNone/>
            </a:pPr>
            <a:r>
              <a:rPr lang="tr-TR" altLang="tr-T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 Veri çözümleme yaklaşımı vb. yöntemsel konular açıklanmalıdır.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18F9127-BD7B-10F8-22EA-49E09D90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8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Bulgular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ulaşılan bulgular açıklanmalı ve yorumlanmalıdır.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753081-77B1-8486-2502-D5FCA8705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81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Sonuç, Tartışma ve Öneriler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araştırmanın sonuçlarına yer verilmeli, ulaşılan sonuçlar tartışılmalı ve öneriler sunulmalıdır.</a:t>
            </a:r>
          </a:p>
          <a:p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0202D5C-0304-31DF-AAD8-6C1097DBF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81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D43AD8-C61C-7593-2C77-023B444D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0507"/>
            <a:ext cx="9727324" cy="1047672"/>
          </a:xfrm>
          <a:solidFill>
            <a:srgbClr val="2C8AA1"/>
          </a:solidFill>
        </p:spPr>
        <p:txBody>
          <a:bodyPr/>
          <a:lstStyle/>
          <a:p>
            <a:pPr algn="ctr"/>
            <a:r>
              <a:rPr lang="tr-TR" altLang="en-US" sz="4000" dirty="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Kaynakça</a:t>
            </a:r>
            <a:endParaRPr lang="tr-TR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51CFFF-B3CA-0AF4-02D0-B82819877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095" y="1378411"/>
            <a:ext cx="10638608" cy="4959327"/>
          </a:xfrm>
        </p:spPr>
        <p:txBody>
          <a:bodyPr>
            <a:normAutofit/>
          </a:bodyPr>
          <a:lstStyle/>
          <a:p>
            <a:r>
              <a:rPr lang="tr-TR" altLang="tr-T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 bölümde araştırmada atıf yapılan kaynaklar listelenmelidir</a:t>
            </a:r>
            <a:r>
              <a:rPr lang="tr-TR" altLang="tr-TR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tr-T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</a:t>
            </a:r>
            <a:r>
              <a:rPr lang="tr-T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7 formatına uygun olarak hazırlanmalıdır.</a:t>
            </a:r>
            <a:endParaRPr lang="tr-T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C2F078A0-BA9A-00BD-6C88-E6CA1D3E9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7324" y="156069"/>
            <a:ext cx="2402590" cy="1222342"/>
          </a:xfrm>
          <a:prstGeom prst="rect">
            <a:avLst/>
          </a:prstGeom>
          <a:noFill/>
        </p:spPr>
      </p:pic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D8580E0-731E-3504-0AE4-3C5668391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B70BE-1769-45B8-85A6-0C837432C7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36402"/>
      </p:ext>
    </p:extLst>
  </p:cSld>
  <p:clrMapOvr>
    <a:masterClrMapping/>
  </p:clrMapOvr>
</p:sld>
</file>

<file path=ppt/theme/theme1.xml><?xml version="1.0" encoding="utf-8"?>
<a:theme xmlns:a="http://schemas.openxmlformats.org/drawingml/2006/main" name="ModOverlayVTI">
  <a:themeElements>
    <a:clrScheme name="Custom 50">
      <a:dk1>
        <a:sysClr val="windowText" lastClr="000000"/>
      </a:dk1>
      <a:lt1>
        <a:srgbClr val="F4F2EC"/>
      </a:lt1>
      <a:dk2>
        <a:srgbClr val="09283F"/>
      </a:dk2>
      <a:lt2>
        <a:srgbClr val="FFFFFF"/>
      </a:lt2>
      <a:accent1>
        <a:srgbClr val="3C9A8F"/>
      </a:accent1>
      <a:accent2>
        <a:srgbClr val="18818C"/>
      </a:accent2>
      <a:accent3>
        <a:srgbClr val="800A2F"/>
      </a:accent3>
      <a:accent4>
        <a:srgbClr val="F6635C"/>
      </a:accent4>
      <a:accent5>
        <a:srgbClr val="F48E7C"/>
      </a:accent5>
      <a:accent6>
        <a:srgbClr val="DA9D16"/>
      </a:accent6>
      <a:hlink>
        <a:srgbClr val="ED621D"/>
      </a:hlink>
      <a:folHlink>
        <a:srgbClr val="A18A6D"/>
      </a:folHlink>
    </a:clrScheme>
    <a:fontScheme name="Elephant Arial Nova Light">
      <a:majorFont>
        <a:latin typeface="Elephant"/>
        <a:ea typeface=""/>
        <a:cs typeface=""/>
      </a:majorFont>
      <a:minorFont>
        <a:latin typeface="Arial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OverlayVTI" id="{85202D65-63D3-4793-A090-FA8DF18DC0BE}" vid="{91924FCD-E846-48AE-B233-F25A78D18B8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Şık katman</Template>
  <TotalTime>114</TotalTime>
  <Words>343</Words>
  <Application>Microsoft Office PowerPoint</Application>
  <PresentationFormat>Geniş ekran</PresentationFormat>
  <Paragraphs>66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Arial</vt:lpstr>
      <vt:lpstr>Arial Nova Light</vt:lpstr>
      <vt:lpstr>Calibri</vt:lpstr>
      <vt:lpstr>Elephant</vt:lpstr>
      <vt:lpstr>Segoe Print</vt:lpstr>
      <vt:lpstr>Tahoma</vt:lpstr>
      <vt:lpstr>Times New Roman</vt:lpstr>
      <vt:lpstr>Wingdings 3</vt:lpstr>
      <vt:lpstr>ModOverlayVTI</vt:lpstr>
      <vt:lpstr>PowerPoint Sunusu</vt:lpstr>
      <vt:lpstr>Powerpoint Sunusu Hazırlama</vt:lpstr>
      <vt:lpstr>Sunu Akışı</vt:lpstr>
      <vt:lpstr>Giriş</vt:lpstr>
      <vt:lpstr>Kavramsal / Kuramsal Çerçeve</vt:lpstr>
      <vt:lpstr>Yöntem</vt:lpstr>
      <vt:lpstr>Bulgular</vt:lpstr>
      <vt:lpstr>Sonuç, Tartışma ve Öneriler</vt:lpstr>
      <vt:lpstr>Kaynakça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TURKCESS 2025</dc:creator>
  <dc:description>TURKCESS 2025 Sunum Şablonu</dc:description>
  <dcterms:created xsi:type="dcterms:W3CDTF">2024-06-04T10:33:33Z</dcterms:created>
  <dcterms:modified xsi:type="dcterms:W3CDTF">2025-08-01T15:15:29Z</dcterms:modified>
</cp:coreProperties>
</file>